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Structrue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7659" y="4957311"/>
            <a:ext cx="3144075" cy="172178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BY</a:t>
            </a:r>
          </a:p>
          <a:p>
            <a:r>
              <a:rPr lang="en-US" sz="2400" b="1" dirty="0" smtClean="0"/>
              <a:t>K.SURYALAKSHMI </a:t>
            </a:r>
          </a:p>
          <a:p>
            <a:r>
              <a:rPr lang="en-US" sz="2400" b="1" dirty="0" smtClean="0"/>
              <a:t>17PCA136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0" y="75851"/>
            <a:ext cx="10832627" cy="48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206062"/>
            <a:ext cx="10148552" cy="64394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 type CHAR:</a:t>
            </a:r>
          </a:p>
          <a:p>
            <a:r>
              <a:rPr lang="en-US" dirty="0"/>
              <a:t>The standard type CHAR comprises a set of printable characters. Unfortunately, there is no </a:t>
            </a:r>
            <a:r>
              <a:rPr lang="en-US" dirty="0" smtClean="0"/>
              <a:t>generally accepted </a:t>
            </a:r>
            <a:r>
              <a:rPr lang="en-US" dirty="0"/>
              <a:t>standard character set used on all computer </a:t>
            </a:r>
            <a:r>
              <a:rPr lang="en-US" dirty="0" smtClean="0"/>
              <a:t>systems</a:t>
            </a:r>
          </a:p>
          <a:p>
            <a:pPr marL="0" indent="0">
              <a:buNone/>
            </a:pPr>
            <a:r>
              <a:rPr lang="en-US" b="1" dirty="0"/>
              <a:t>The type </a:t>
            </a:r>
            <a:r>
              <a:rPr lang="en-US" b="1" dirty="0" smtClean="0"/>
              <a:t>SET:</a:t>
            </a:r>
            <a:endParaRPr lang="en-US" b="1" dirty="0"/>
          </a:p>
          <a:p>
            <a:r>
              <a:rPr lang="en-US" dirty="0"/>
              <a:t>The type SET denotes sets whose elements are integers in the range 0 to a small number, typically 31 </a:t>
            </a:r>
            <a:r>
              <a:rPr lang="en-US" dirty="0" smtClean="0"/>
              <a:t>or 63</a:t>
            </a:r>
            <a:r>
              <a:rPr lang="en-US" dirty="0"/>
              <a:t>. Given, for example, </a:t>
            </a:r>
            <a:r>
              <a:rPr lang="en-US" dirty="0" smtClean="0"/>
              <a:t>variables VAR </a:t>
            </a:r>
            <a:r>
              <a:rPr lang="en-US" dirty="0"/>
              <a:t>r, s, t: </a:t>
            </a:r>
            <a:r>
              <a:rPr lang="en-US" dirty="0" smtClean="0"/>
              <a:t>SET possible </a:t>
            </a:r>
            <a:r>
              <a:rPr lang="en-US" dirty="0"/>
              <a:t>assignments are</a:t>
            </a:r>
          </a:p>
          <a:p>
            <a:r>
              <a:rPr lang="pt-BR" dirty="0"/>
              <a:t>r := {5}; s := {x, y .. z}; t := {}</a:t>
            </a:r>
          </a:p>
          <a:p>
            <a:r>
              <a:rPr lang="en-US" dirty="0"/>
              <a:t>Here, the value assigned to r is the singleton set consisting of the single element 5; to t is assigned </a:t>
            </a:r>
            <a:r>
              <a:rPr lang="en-US" dirty="0" smtClean="0"/>
              <a:t>the empty </a:t>
            </a:r>
            <a:r>
              <a:rPr lang="en-US" dirty="0"/>
              <a:t>set, and to s the elements x, y, y+1, … , z-1, z.</a:t>
            </a:r>
          </a:p>
          <a:p>
            <a:r>
              <a:rPr lang="en-US" dirty="0"/>
              <a:t>The following elementary operators are defined on variables of type SET: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* set intersection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+ set union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- set difference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/ </a:t>
            </a:r>
            <a:r>
              <a:rPr lang="en-US" dirty="0"/>
              <a:t>symmetric set difference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set membership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15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Array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array is probably the most widely used data structure; in some languages it is even the only </a:t>
            </a:r>
            <a:r>
              <a:rPr lang="en-US" dirty="0" smtClean="0"/>
              <a:t>one available</a:t>
            </a:r>
            <a:r>
              <a:rPr lang="en-US" dirty="0"/>
              <a:t>. An array consists of components which are all of the same type, called its base type; it </a:t>
            </a:r>
            <a:r>
              <a:rPr lang="en-US" dirty="0" smtClean="0"/>
              <a:t>is therefore called a </a:t>
            </a:r>
            <a:r>
              <a:rPr lang="en-US" i="1" dirty="0" smtClean="0"/>
              <a:t>homogeneous </a:t>
            </a:r>
            <a:r>
              <a:rPr lang="en-US" dirty="0" smtClean="0"/>
              <a:t>structure.</a:t>
            </a:r>
          </a:p>
          <a:p>
            <a:r>
              <a:rPr lang="en-US" i="1" dirty="0" smtClean="0"/>
              <a:t>Examples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 smtClean="0"/>
              <a:t>TYPE </a:t>
            </a:r>
            <a:r>
              <a:rPr lang="en-US" dirty="0"/>
              <a:t>Row = ARRAY 4 OF REAL</a:t>
            </a:r>
          </a:p>
          <a:p>
            <a:pPr marL="0" indent="0">
              <a:buNone/>
            </a:pPr>
            <a:r>
              <a:rPr lang="en-US" dirty="0" smtClean="0"/>
              <a:t>	TYPE </a:t>
            </a:r>
            <a:r>
              <a:rPr lang="en-US" dirty="0"/>
              <a:t>Card = ARRAY 80 OF CHAR</a:t>
            </a:r>
          </a:p>
          <a:p>
            <a:pPr marL="0" indent="0">
              <a:buNone/>
            </a:pPr>
            <a:r>
              <a:rPr lang="en-US" dirty="0" smtClean="0"/>
              <a:t>	TYPE </a:t>
            </a:r>
            <a:r>
              <a:rPr lang="en-US" dirty="0"/>
              <a:t>Name = ARRAY 32 OF CHAR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Record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data processing, composite types, such as descriptions of persons or objects, usually occur in files </a:t>
            </a:r>
            <a:r>
              <a:rPr lang="en-US" dirty="0" smtClean="0"/>
              <a:t>or data </a:t>
            </a:r>
            <a:r>
              <a:rPr lang="en-US" dirty="0"/>
              <a:t>banks and record the relevant characteristics of a person or object. The word record has </a:t>
            </a:r>
            <a:r>
              <a:rPr lang="en-US" dirty="0" smtClean="0"/>
              <a:t>therefore become </a:t>
            </a:r>
            <a:r>
              <a:rPr lang="en-US" dirty="0"/>
              <a:t>widely accepted to describe a compound of data of this nature, and we adopt this nomenclature </a:t>
            </a:r>
            <a:r>
              <a:rPr lang="en-US" dirty="0" smtClean="0"/>
              <a:t>in preference </a:t>
            </a:r>
            <a:r>
              <a:rPr lang="en-US" dirty="0"/>
              <a:t>to the term Cartesian product. In general, a record type T with components of the types T1, T2</a:t>
            </a:r>
            <a:r>
              <a:rPr lang="en-US" dirty="0" smtClean="0"/>
              <a:t>,... </a:t>
            </a:r>
            <a:r>
              <a:rPr lang="en-US" dirty="0"/>
              <a:t>, </a:t>
            </a:r>
            <a:r>
              <a:rPr lang="en-US" dirty="0" err="1"/>
              <a:t>Tn</a:t>
            </a:r>
            <a:r>
              <a:rPr lang="en-US" dirty="0"/>
              <a:t> is defined as follows:</a:t>
            </a:r>
          </a:p>
          <a:p>
            <a:r>
              <a:rPr lang="en-US" dirty="0"/>
              <a:t>TYPE T = RECORD s1: T1; s2: T2; ... </a:t>
            </a:r>
            <a:r>
              <a:rPr lang="en-US" dirty="0" err="1"/>
              <a:t>sn</a:t>
            </a:r>
            <a:r>
              <a:rPr lang="en-US" dirty="0"/>
              <a:t>: </a:t>
            </a:r>
            <a:r>
              <a:rPr lang="en-US" dirty="0" err="1"/>
              <a:t>Tn</a:t>
            </a:r>
            <a:r>
              <a:rPr lang="en-US" dirty="0"/>
              <a:t> END</a:t>
            </a:r>
          </a:p>
          <a:p>
            <a:r>
              <a:rPr lang="en-US" dirty="0"/>
              <a:t>card(T) = card(T1) * card(T2) * ... * card(</a:t>
            </a:r>
            <a:r>
              <a:rPr lang="en-US" dirty="0" err="1"/>
              <a:t>Tn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Representation Of Arrays, Records, And </a:t>
            </a:r>
            <a:r>
              <a:rPr lang="en-US" sz="4000" b="1" dirty="0" smtClean="0"/>
              <a:t>Sets: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essence of the use of abstractions in programming is that a program may be conceived, </a:t>
            </a:r>
            <a:r>
              <a:rPr lang="en-US" dirty="0" smtClean="0"/>
              <a:t>understood, and </a:t>
            </a:r>
            <a:r>
              <a:rPr lang="en-US" dirty="0"/>
              <a:t>verified on the basis of the laws governing the abstractions, and that it is not necessary to have </a:t>
            </a:r>
            <a:r>
              <a:rPr lang="en-US" dirty="0" smtClean="0"/>
              <a:t>further insight </a:t>
            </a:r>
            <a:r>
              <a:rPr lang="en-US" dirty="0"/>
              <a:t>and knowledge about the ways in which the abstractions are implemented and represented in </a:t>
            </a:r>
            <a:r>
              <a:rPr lang="en-US" dirty="0" smtClean="0"/>
              <a:t>a particular computer.</a:t>
            </a:r>
          </a:p>
          <a:p>
            <a:r>
              <a:rPr lang="en-US" dirty="0"/>
              <a:t>The problem of data representation is that of mapping the abstract structure onto a computer </a:t>
            </a:r>
            <a:r>
              <a:rPr lang="en-US" dirty="0" smtClean="0"/>
              <a:t>store. </a:t>
            </a:r>
          </a:p>
          <a:p>
            <a:r>
              <a:rPr lang="en-US" dirty="0" smtClean="0"/>
              <a:t>Computer </a:t>
            </a:r>
            <a:r>
              <a:rPr lang="en-US" dirty="0"/>
              <a:t>stores are— in a first approximation— arrays of individual storage cells called </a:t>
            </a:r>
            <a:r>
              <a:rPr lang="en-US" i="1" dirty="0"/>
              <a:t>bytes</a:t>
            </a:r>
            <a:r>
              <a:rPr lang="en-US" dirty="0"/>
              <a:t>. They </a:t>
            </a:r>
            <a:r>
              <a:rPr lang="en-US" dirty="0" smtClean="0"/>
              <a:t>are understood </a:t>
            </a:r>
            <a:r>
              <a:rPr lang="en-US" dirty="0"/>
              <a:t>to be groups of 8 bits. The indices of the bytes are called </a:t>
            </a:r>
            <a:r>
              <a:rPr lang="en-US" i="1" dirty="0"/>
              <a:t>addresses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Representation of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representation of an array structure is a mapping of the (abstract) array with components of type </a:t>
            </a:r>
            <a:r>
              <a:rPr lang="en-US" dirty="0" smtClean="0"/>
              <a:t>T onto </a:t>
            </a:r>
            <a:r>
              <a:rPr lang="en-US" dirty="0"/>
              <a:t>the store which is an array with components of type BYTE</a:t>
            </a:r>
            <a:r>
              <a:rPr lang="en-US" dirty="0" smtClean="0"/>
              <a:t>.</a:t>
            </a:r>
          </a:p>
          <a:p>
            <a:r>
              <a:rPr lang="en-US" dirty="0"/>
              <a:t>The address </a:t>
            </a:r>
            <a:r>
              <a:rPr lang="en-US" dirty="0" err="1"/>
              <a:t>i</a:t>
            </a:r>
            <a:r>
              <a:rPr lang="en-US" dirty="0"/>
              <a:t> of the j-</a:t>
            </a:r>
            <a:r>
              <a:rPr lang="en-US" dirty="0" err="1"/>
              <a:t>th</a:t>
            </a:r>
            <a:r>
              <a:rPr lang="en-US" dirty="0"/>
              <a:t> array component is computed by the linear mapping function</a:t>
            </a:r>
          </a:p>
          <a:p>
            <a:r>
              <a:rPr lang="en-US" dirty="0" err="1"/>
              <a:t>i</a:t>
            </a:r>
            <a:r>
              <a:rPr lang="en-US" dirty="0"/>
              <a:t> = i0 + j*s,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Representation of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s is conveniently represented in a computer store by its characteristic function C(s). This is </a:t>
            </a:r>
            <a:r>
              <a:rPr lang="en-US" dirty="0" smtClean="0"/>
              <a:t>an array </a:t>
            </a:r>
            <a:r>
              <a:rPr lang="en-US" dirty="0"/>
              <a:t>of logical values whose </a:t>
            </a:r>
            <a:r>
              <a:rPr lang="en-US" dirty="0"/>
              <a:t>w</a:t>
            </a:r>
            <a:r>
              <a:rPr lang="en-US" dirty="0" smtClean="0"/>
              <a:t>ith </a:t>
            </a:r>
            <a:r>
              <a:rPr lang="en-US" dirty="0"/>
              <a:t>component has the meaning "</a:t>
            </a:r>
            <a:r>
              <a:rPr lang="en-US" dirty="0" err="1"/>
              <a:t>i</a:t>
            </a:r>
            <a:r>
              <a:rPr lang="en-US" dirty="0"/>
              <a:t> is present in s". As an example, the set </a:t>
            </a:r>
            <a:r>
              <a:rPr lang="en-US" dirty="0" smtClean="0"/>
              <a:t>of small </a:t>
            </a:r>
            <a:r>
              <a:rPr lang="en-US" dirty="0"/>
              <a:t>integers s = {2, 3, 5, 7, 11, 13} is represented by the sequence of bits, by a </a:t>
            </a:r>
            <a:r>
              <a:rPr lang="en-US" dirty="0" err="1" smtClean="0"/>
              <a:t>bitstring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C(s</a:t>
            </a:r>
            <a:r>
              <a:rPr lang="en-US" dirty="0"/>
              <a:t>) = (… 0010100010101100)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task of searching is one of most frequent operations in computer programming. It also provides </a:t>
            </a:r>
            <a:r>
              <a:rPr lang="en-US" dirty="0" smtClean="0"/>
              <a:t>an ideal </a:t>
            </a:r>
            <a:r>
              <a:rPr lang="en-US" dirty="0"/>
              <a:t>ground for application of the data structures so far encountered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Linear </a:t>
            </a:r>
            <a:r>
              <a:rPr lang="en-US" b="1" dirty="0" smtClean="0"/>
              <a:t>Search:</a:t>
            </a:r>
          </a:p>
          <a:p>
            <a:r>
              <a:rPr lang="en-US" dirty="0"/>
              <a:t>When no further information is given about the searched data, the obvious approach is to </a:t>
            </a:r>
            <a:r>
              <a:rPr lang="en-US" dirty="0" smtClean="0"/>
              <a:t>proceed sequentially </a:t>
            </a:r>
            <a:r>
              <a:rPr lang="en-US" dirty="0"/>
              <a:t>through the array in order to increase step by step the size of the section, where the </a:t>
            </a:r>
            <a:r>
              <a:rPr lang="en-US" dirty="0" smtClean="0"/>
              <a:t>desired element </a:t>
            </a:r>
            <a:r>
              <a:rPr lang="en-US" dirty="0"/>
              <a:t>is known not to exist. This approach is called </a:t>
            </a:r>
            <a:r>
              <a:rPr lang="en-US" i="1" dirty="0"/>
              <a:t>linear search</a:t>
            </a:r>
            <a:r>
              <a:rPr lang="en-US" dirty="0" smtClean="0"/>
              <a:t>.</a:t>
            </a:r>
          </a:p>
          <a:p>
            <a:r>
              <a:rPr lang="en-US" dirty="0"/>
              <a:t>There are two </a:t>
            </a:r>
            <a:r>
              <a:rPr lang="en-US" dirty="0" smtClean="0"/>
              <a:t>conditions</a:t>
            </a:r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The element is found, i.e. </a:t>
            </a:r>
            <a:r>
              <a:rPr lang="en-US" dirty="0" err="1"/>
              <a:t>ai</a:t>
            </a:r>
            <a:r>
              <a:rPr lang="en-US" dirty="0"/>
              <a:t> = x.</a:t>
            </a:r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The entire array has been scanned, and no match was found.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6" y="193184"/>
            <a:ext cx="10187188" cy="6413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Binary </a:t>
            </a:r>
            <a:r>
              <a:rPr lang="en-US" sz="2800" b="1" dirty="0" smtClean="0"/>
              <a:t>Search:</a:t>
            </a:r>
            <a:endParaRPr lang="en-US" sz="2800" b="1" dirty="0"/>
          </a:p>
          <a:p>
            <a:r>
              <a:rPr lang="en-US" sz="2800" dirty="0"/>
              <a:t>There is quite obviously no way to speed up a search, unless more information is available about </a:t>
            </a:r>
            <a:r>
              <a:rPr lang="en-US" sz="2800" dirty="0" smtClean="0"/>
              <a:t>the searched </a:t>
            </a:r>
            <a:r>
              <a:rPr lang="en-US" sz="2800" dirty="0"/>
              <a:t>data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b="1" dirty="0"/>
              <a:t>Table </a:t>
            </a:r>
            <a:r>
              <a:rPr lang="en-US" sz="2800" b="1" dirty="0" smtClean="0"/>
              <a:t>Search:</a:t>
            </a:r>
          </a:p>
          <a:p>
            <a:r>
              <a:rPr lang="en-US" sz="2800" dirty="0"/>
              <a:t>A search through an array is sometimes also called a </a:t>
            </a:r>
            <a:r>
              <a:rPr lang="en-US" sz="2800" i="1" dirty="0"/>
              <a:t>table search</a:t>
            </a:r>
            <a:r>
              <a:rPr lang="en-US" sz="2800" dirty="0"/>
              <a:t>, particularly if the keys </a:t>
            </a:r>
            <a:r>
              <a:rPr lang="en-US" sz="2800" dirty="0" smtClean="0"/>
              <a:t>are themselves </a:t>
            </a:r>
            <a:r>
              <a:rPr lang="en-US" sz="2800" dirty="0"/>
              <a:t>structured objects, such as arrays of numbers or characters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691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</a:t>
            </a:r>
            <a:r>
              <a:rPr lang="en-US" dirty="0" smtClean="0"/>
              <a:t>Algorithms: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300766"/>
            <a:ext cx="9403742" cy="49476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Recursion is a particularly powerful technique in mathematical definitions. A few familiar examples </a:t>
            </a:r>
            <a:r>
              <a:rPr lang="en-US" dirty="0" smtClean="0"/>
              <a:t>are those </a:t>
            </a:r>
            <a:r>
              <a:rPr lang="en-US" dirty="0"/>
              <a:t>of natural numbers, tree structures, and of certain functions:</a:t>
            </a:r>
          </a:p>
          <a:p>
            <a:pPr marL="0" indent="0">
              <a:buNone/>
            </a:pPr>
            <a:r>
              <a:rPr lang="en-US" dirty="0" smtClean="0"/>
              <a:t>    1</a:t>
            </a:r>
            <a:r>
              <a:rPr lang="en-US" dirty="0"/>
              <a:t>. Natural numbers:</a:t>
            </a:r>
          </a:p>
          <a:p>
            <a:pPr marL="0" indent="0">
              <a:buNone/>
            </a:pPr>
            <a:r>
              <a:rPr lang="en-US" dirty="0" smtClean="0"/>
              <a:t>       (</a:t>
            </a:r>
            <a:r>
              <a:rPr lang="en-US" dirty="0"/>
              <a:t>a) 0 is a natural number.</a:t>
            </a:r>
          </a:p>
          <a:p>
            <a:pPr marL="0" indent="0">
              <a:buNone/>
            </a:pPr>
            <a:r>
              <a:rPr lang="en-US" dirty="0" smtClean="0"/>
              <a:t>       (</a:t>
            </a:r>
            <a:r>
              <a:rPr lang="en-US" dirty="0"/>
              <a:t>b) the successor of a natural number is a natural number.</a:t>
            </a:r>
          </a:p>
          <a:p>
            <a:pPr marL="0" indent="0">
              <a:buNone/>
            </a:pPr>
            <a:r>
              <a:rPr lang="en-US" dirty="0" smtClean="0"/>
              <a:t>    2</a:t>
            </a:r>
            <a:r>
              <a:rPr lang="en-US" dirty="0"/>
              <a:t>. Tree structures:</a:t>
            </a:r>
          </a:p>
          <a:p>
            <a:pPr marL="0" indent="0">
              <a:buNone/>
            </a:pPr>
            <a:r>
              <a:rPr lang="en-US" dirty="0" smtClean="0"/>
              <a:t>       (</a:t>
            </a:r>
            <a:r>
              <a:rPr lang="en-US" dirty="0"/>
              <a:t>a) Æ is a tree (called the empty tree).</a:t>
            </a:r>
          </a:p>
          <a:p>
            <a:pPr marL="0" indent="0">
              <a:buNone/>
            </a:pPr>
            <a:r>
              <a:rPr lang="en-US" dirty="0" smtClean="0"/>
              <a:t>       (b</a:t>
            </a:r>
            <a:r>
              <a:rPr lang="en-US" dirty="0"/>
              <a:t>) If t1 and t2 are trees, then the structure consisting of a node with two </a:t>
            </a:r>
            <a:r>
              <a:rPr lang="en-US" dirty="0" smtClean="0"/>
              <a:t>       descendants </a:t>
            </a:r>
            <a:r>
              <a:rPr lang="en-US" dirty="0"/>
              <a:t>t1 and t2 </a:t>
            </a:r>
            <a:r>
              <a:rPr lang="en-US" dirty="0" smtClean="0"/>
              <a:t>is also </a:t>
            </a:r>
            <a:r>
              <a:rPr lang="en-US" dirty="0"/>
              <a:t>a (binary) tree.</a:t>
            </a:r>
          </a:p>
          <a:p>
            <a:pPr marL="0" indent="0">
              <a:buNone/>
            </a:pPr>
            <a:r>
              <a:rPr lang="en-US" dirty="0" smtClean="0"/>
              <a:t>    3</a:t>
            </a:r>
            <a:r>
              <a:rPr lang="en-US" dirty="0"/>
              <a:t>. The factorial function f(n):</a:t>
            </a:r>
          </a:p>
          <a:p>
            <a:pPr marL="0" indent="0">
              <a:buNone/>
            </a:pPr>
            <a:r>
              <a:rPr lang="en-US" dirty="0" smtClean="0"/>
              <a:t>         f(0</a:t>
            </a:r>
            <a:r>
              <a:rPr lang="en-US" dirty="0"/>
              <a:t>) = 1</a:t>
            </a:r>
          </a:p>
          <a:p>
            <a:pPr marL="0" indent="0">
              <a:buNone/>
            </a:pPr>
            <a:r>
              <a:rPr lang="pt-BR" dirty="0" smtClean="0"/>
              <a:t>         f(n</a:t>
            </a:r>
            <a:r>
              <a:rPr lang="pt-BR" dirty="0"/>
              <a:t>) = n × f(n - 1) for n &gt;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Two Examples of Recursive </a:t>
            </a:r>
            <a:r>
              <a:rPr lang="en-US" sz="4000" b="1" dirty="0" smtClean="0"/>
              <a:t>Programs: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These </a:t>
            </a:r>
            <a:r>
              <a:rPr lang="en-US" dirty="0" smtClean="0"/>
              <a:t>curves follow </a:t>
            </a:r>
            <a:r>
              <a:rPr lang="en-US" dirty="0"/>
              <a:t>a regular pattern and suggest that they might be drawn by a display or a plotter under control of </a:t>
            </a:r>
            <a:r>
              <a:rPr lang="en-US" dirty="0" smtClean="0"/>
              <a:t>a computer</a:t>
            </a:r>
            <a:r>
              <a:rPr lang="en-US" dirty="0"/>
              <a:t>. Our goal is to discover the recursion schema, according to which the drawing program might </a:t>
            </a:r>
            <a:r>
              <a:rPr lang="en-US" dirty="0" smtClean="0"/>
              <a:t>be constructed</a:t>
            </a:r>
            <a:r>
              <a:rPr lang="en-US" dirty="0"/>
              <a:t>. Inspection reveals that three of the superimposed curves have the </a:t>
            </a:r>
            <a:r>
              <a:rPr lang="en-US" dirty="0" smtClean="0"/>
              <a:t>shapes.</a:t>
            </a:r>
          </a:p>
          <a:p>
            <a:r>
              <a:rPr lang="en-US" dirty="0"/>
              <a:t>we denote them by H1, H2 and H3</a:t>
            </a:r>
            <a:r>
              <a:rPr lang="en-US" dirty="0" smtClean="0"/>
              <a:t>.</a:t>
            </a:r>
          </a:p>
          <a:p>
            <a:r>
              <a:rPr lang="en-US" dirty="0"/>
              <a:t>that Hi+1 is obtained by the composition of four</a:t>
            </a:r>
          </a:p>
          <a:p>
            <a:r>
              <a:rPr lang="en-US" dirty="0"/>
              <a:t>instances of Hi of half size and appropriate rotation, and by tying together the four Hi by three connecting</a:t>
            </a:r>
          </a:p>
          <a:p>
            <a:r>
              <a:rPr lang="en-US" dirty="0"/>
              <a:t>lines. Notice that H1 may be considered as consisting of four instances of an empty H0 connected by three</a:t>
            </a:r>
          </a:p>
          <a:p>
            <a:r>
              <a:rPr lang="en-US" dirty="0"/>
              <a:t>straight lines. Hi is called the </a:t>
            </a:r>
            <a:r>
              <a:rPr lang="en-US" i="1" dirty="0"/>
              <a:t>Hilbert curve </a:t>
            </a:r>
            <a:r>
              <a:rPr lang="en-US" dirty="0"/>
              <a:t>of order </a:t>
            </a:r>
            <a:r>
              <a:rPr lang="en-US" dirty="0" err="1"/>
              <a:t>i</a:t>
            </a:r>
            <a:r>
              <a:rPr lang="en-US" dirty="0"/>
              <a:t> after its inventor, the mathematician D. </a:t>
            </a:r>
            <a:r>
              <a:rPr lang="en-US" dirty="0" smtClean="0"/>
              <a:t>Hilbert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5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Interface </a:t>
            </a:r>
            <a:r>
              <a:rPr lang="en-US" sz="2400" dirty="0"/>
              <a:t>− Each data structure has an interface. Interface represents the set of operations that a data structure supports. </a:t>
            </a:r>
            <a:endParaRPr lang="en-US" sz="2400" dirty="0" smtClean="0"/>
          </a:p>
          <a:p>
            <a:r>
              <a:rPr lang="en-US" sz="2400" b="1" dirty="0"/>
              <a:t>Implementation </a:t>
            </a:r>
            <a:r>
              <a:rPr lang="en-US" sz="2400" dirty="0"/>
              <a:t>− Implementation provides the internal representation of a data structure.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497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Backtracking </a:t>
            </a:r>
            <a:r>
              <a:rPr lang="en-US" b="1" dirty="0" smtClean="0"/>
              <a:t>Algorithms: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particularly intriguing programming endeavor is the subject of so-called general problem solving. </a:t>
            </a:r>
            <a:r>
              <a:rPr lang="en-US" dirty="0" smtClean="0"/>
              <a:t>The task </a:t>
            </a:r>
            <a:r>
              <a:rPr lang="en-US" dirty="0"/>
              <a:t>is to determine algorithms for finding solutions to specific problems not by following a fixed rule </a:t>
            </a:r>
            <a:r>
              <a:rPr lang="en-US" dirty="0" smtClean="0"/>
              <a:t>of computation</a:t>
            </a:r>
            <a:r>
              <a:rPr lang="en-US" dirty="0"/>
              <a:t>, but by trial and error. The common pattern is to decompose the trial-and-error process </a:t>
            </a:r>
            <a:r>
              <a:rPr lang="en-US" dirty="0" smtClean="0"/>
              <a:t>onto partial </a:t>
            </a:r>
            <a:r>
              <a:rPr lang="en-US" dirty="0"/>
              <a:t>tasks</a:t>
            </a:r>
            <a:r>
              <a:rPr lang="en-US" dirty="0" smtClean="0"/>
              <a:t>.</a:t>
            </a:r>
          </a:p>
          <a:p>
            <a:r>
              <a:rPr lang="en-US" dirty="0"/>
              <a:t>It is not our aim to discuss general heuristic rules in this text. Rather, the general principle of breaking </a:t>
            </a:r>
            <a:r>
              <a:rPr lang="en-US" dirty="0" smtClean="0"/>
              <a:t>up such </a:t>
            </a:r>
            <a:r>
              <a:rPr lang="en-US" dirty="0"/>
              <a:t>problem-solving tasks into subtasks and the application of recursion is to be the subject of </a:t>
            </a:r>
            <a:r>
              <a:rPr lang="en-US" dirty="0" smtClean="0"/>
              <a:t>this chapter</a:t>
            </a:r>
            <a:r>
              <a:rPr lang="en-US" dirty="0"/>
              <a:t>. We start out by demonstrating the underlying technique by using an example, namely, the </a:t>
            </a:r>
            <a:r>
              <a:rPr lang="en-US" dirty="0" smtClean="0"/>
              <a:t>well  known </a:t>
            </a:r>
            <a:r>
              <a:rPr lang="en-US" i="1" dirty="0"/>
              <a:t>knight's tour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Information </a:t>
            </a:r>
            <a:r>
              <a:rPr lang="en-US" dirty="0" smtClean="0"/>
              <a:t>Structures: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300766"/>
            <a:ext cx="9403742" cy="4947633"/>
          </a:xfrm>
        </p:spPr>
        <p:txBody>
          <a:bodyPr>
            <a:normAutofit/>
          </a:bodyPr>
          <a:lstStyle/>
          <a:p>
            <a:r>
              <a:rPr lang="en-US" b="1" dirty="0"/>
              <a:t>Recursive Data </a:t>
            </a:r>
            <a:r>
              <a:rPr lang="en-US" b="1" dirty="0" smtClean="0"/>
              <a:t>Types : </a:t>
            </a:r>
            <a:r>
              <a:rPr lang="en-US" dirty="0" smtClean="0"/>
              <a:t>The </a:t>
            </a:r>
            <a:r>
              <a:rPr lang="en-US" dirty="0"/>
              <a:t>array, record, and set structures were introduced as fundamental data structures. </a:t>
            </a:r>
            <a:r>
              <a:rPr lang="en-US" dirty="0" smtClean="0"/>
              <a:t>They are </a:t>
            </a:r>
            <a:r>
              <a:rPr lang="en-US" dirty="0"/>
              <a:t>called fundamental because they constitute the building blocks out of which more complex </a:t>
            </a:r>
            <a:r>
              <a:rPr lang="en-US" dirty="0" smtClean="0"/>
              <a:t>structures are </a:t>
            </a:r>
            <a:r>
              <a:rPr lang="en-US" dirty="0"/>
              <a:t>formed, and because in practice they do occur most frequently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purpose of defining a data </a:t>
            </a:r>
            <a:r>
              <a:rPr lang="en-US" dirty="0" smtClean="0"/>
              <a:t>type, and </a:t>
            </a:r>
            <a:r>
              <a:rPr lang="en-US" dirty="0"/>
              <a:t>of thereafter specifying that certain variables be of that type, is that the range of values assumed </a:t>
            </a:r>
            <a:r>
              <a:rPr lang="en-US" dirty="0" smtClean="0"/>
              <a:t>by these </a:t>
            </a:r>
            <a:r>
              <a:rPr lang="en-US" dirty="0"/>
              <a:t>variables, and therefore their storage pattern, is fixed once and for all. Hence, variables declared </a:t>
            </a:r>
            <a:r>
              <a:rPr lang="en-US" dirty="0" smtClean="0"/>
              <a:t>in this </a:t>
            </a:r>
            <a:r>
              <a:rPr lang="en-US" dirty="0"/>
              <a:t>way are said to be </a:t>
            </a:r>
            <a:r>
              <a:rPr lang="en-US" i="1" dirty="0"/>
              <a:t>static</a:t>
            </a:r>
            <a:r>
              <a:rPr lang="en-US" dirty="0" smtClean="0"/>
              <a:t>.</a:t>
            </a:r>
          </a:p>
          <a:p>
            <a:r>
              <a:rPr lang="en-US" dirty="0"/>
              <a:t>The characteristic of these problems is that not only the values but also </a:t>
            </a:r>
            <a:r>
              <a:rPr lang="en-US" dirty="0" smtClean="0"/>
              <a:t>the structures </a:t>
            </a:r>
            <a:r>
              <a:rPr lang="en-US" dirty="0"/>
              <a:t>of variables change during the computation. They are therefore called </a:t>
            </a:r>
            <a:r>
              <a:rPr lang="en-US" i="1" dirty="0"/>
              <a:t>dynamic </a:t>
            </a:r>
            <a:r>
              <a:rPr lang="en-US" dirty="0"/>
              <a:t>structures.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Pointers: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characteristic property of recursive structures which clearly distinguishes them from the </a:t>
            </a:r>
            <a:r>
              <a:rPr lang="en-US" dirty="0" smtClean="0"/>
              <a:t>fundamental structures </a:t>
            </a:r>
            <a:r>
              <a:rPr lang="en-US" dirty="0"/>
              <a:t>(arrays, records, sets) is their ability to vary in size. Hence, it is impossible to assign a </a:t>
            </a:r>
            <a:r>
              <a:rPr lang="en-US" dirty="0" smtClean="0"/>
              <a:t>fixed amount </a:t>
            </a:r>
            <a:r>
              <a:rPr lang="en-US" dirty="0"/>
              <a:t>of storage to a recursively defined structure, and as a consequence a compiler cannot </a:t>
            </a:r>
            <a:r>
              <a:rPr lang="en-US" dirty="0" smtClean="0"/>
              <a:t>associate specific </a:t>
            </a:r>
            <a:r>
              <a:rPr lang="en-US" dirty="0"/>
              <a:t>addresses to the components of such variables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compiler </a:t>
            </a:r>
            <a:r>
              <a:rPr lang="en-US" dirty="0" smtClean="0"/>
              <a:t>then allocates </a:t>
            </a:r>
            <a:r>
              <a:rPr lang="en-US" dirty="0"/>
              <a:t>a fixed amount of storage to hold the address of the dynamically allocated component instead </a:t>
            </a:r>
            <a:r>
              <a:rPr lang="en-US" dirty="0" smtClean="0"/>
              <a:t>of  the </a:t>
            </a:r>
            <a:r>
              <a:rPr lang="en-US" dirty="0"/>
              <a:t>component itself.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Linear Lists: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Basic </a:t>
            </a:r>
            <a:r>
              <a:rPr lang="en-US" b="1" dirty="0" smtClean="0"/>
              <a:t>Operations : </a:t>
            </a:r>
            <a:r>
              <a:rPr lang="en-US" dirty="0" smtClean="0"/>
              <a:t>The </a:t>
            </a:r>
            <a:r>
              <a:rPr lang="en-US" dirty="0"/>
              <a:t>simplest way to interrelate or link a set of elements is to line them up in a single list or queue. For, </a:t>
            </a:r>
            <a:r>
              <a:rPr lang="en-US" dirty="0" smtClean="0"/>
              <a:t>in this </a:t>
            </a:r>
            <a:r>
              <a:rPr lang="en-US" dirty="0"/>
              <a:t>case, only a single link is needed for each element to refer to its successor.</a:t>
            </a:r>
          </a:p>
          <a:p>
            <a:r>
              <a:rPr lang="en-US" dirty="0"/>
              <a:t>Assume that types Node and </a:t>
            </a:r>
            <a:r>
              <a:rPr lang="en-US" dirty="0" err="1"/>
              <a:t>NodeDesc</a:t>
            </a:r>
            <a:r>
              <a:rPr lang="en-US" dirty="0"/>
              <a:t> are defined as shown below. Every variable of type </a:t>
            </a:r>
            <a:r>
              <a:rPr lang="en-US" dirty="0" err="1" smtClean="0"/>
              <a:t>NodeDesc</a:t>
            </a:r>
            <a:r>
              <a:rPr lang="en-US" dirty="0"/>
              <a:t> </a:t>
            </a:r>
            <a:r>
              <a:rPr lang="en-US" dirty="0" smtClean="0"/>
              <a:t>consists </a:t>
            </a:r>
            <a:r>
              <a:rPr lang="en-US" dirty="0"/>
              <a:t>of three components, namely, an identifying key, the pointer to its successor, and possibly </a:t>
            </a:r>
            <a:r>
              <a:rPr lang="en-US" dirty="0" smtClean="0"/>
              <a:t>further associated </a:t>
            </a:r>
            <a:r>
              <a:rPr lang="en-US" dirty="0"/>
              <a:t>information. For our further discussion, only key and next will be relevant.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TYPE </a:t>
            </a:r>
            <a:r>
              <a:rPr lang="en-US" dirty="0"/>
              <a:t>Node = POINTER TO </a:t>
            </a:r>
            <a:r>
              <a:rPr lang="en-US" dirty="0" err="1"/>
              <a:t>NodeDesc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	TYPE </a:t>
            </a:r>
            <a:r>
              <a:rPr lang="en-US" dirty="0" err="1"/>
              <a:t>NodeDesc</a:t>
            </a:r>
            <a:r>
              <a:rPr lang="en-US" dirty="0"/>
              <a:t> = RECORD key: INTEGER; next: Node; data: ... END;</a:t>
            </a:r>
          </a:p>
          <a:p>
            <a:pPr marL="0" indent="0">
              <a:buNone/>
            </a:pPr>
            <a:r>
              <a:rPr lang="en-US" dirty="0" smtClean="0"/>
              <a:t>	VAR </a:t>
            </a:r>
            <a:r>
              <a:rPr lang="en-US" dirty="0"/>
              <a:t>p, q: Node (*pointer variables*)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Tree </a:t>
            </a:r>
            <a:r>
              <a:rPr lang="en-US" b="1" dirty="0" smtClean="0"/>
              <a:t>Structures: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Basic Concepts and </a:t>
            </a:r>
            <a:r>
              <a:rPr lang="en-US" b="1" dirty="0" smtClean="0"/>
              <a:t>Definitions :</a:t>
            </a:r>
          </a:p>
          <a:p>
            <a:r>
              <a:rPr lang="en-US" dirty="0"/>
              <a:t>We have seen that sequences and lists may conveniently be defined in the following way: A </a:t>
            </a:r>
            <a:r>
              <a:rPr lang="en-US" dirty="0" smtClean="0"/>
              <a:t>sequence (list</a:t>
            </a:r>
            <a:r>
              <a:rPr lang="en-US" dirty="0"/>
              <a:t>) with base type T is either</a:t>
            </a:r>
          </a:p>
          <a:p>
            <a:r>
              <a:rPr lang="en-US" dirty="0"/>
              <a:t>1. The empty sequence (list).</a:t>
            </a:r>
          </a:p>
          <a:p>
            <a:r>
              <a:rPr lang="en-US" dirty="0"/>
              <a:t>2. The concatenation (chain) of a T and a sequence with base type T</a:t>
            </a:r>
            <a:r>
              <a:rPr lang="en-US" dirty="0" smtClean="0"/>
              <a:t>.</a:t>
            </a:r>
          </a:p>
          <a:p>
            <a:r>
              <a:rPr lang="en-US" dirty="0"/>
              <a:t>Trees are a well-known example. Let a tree structure be defined as follows: </a:t>
            </a:r>
            <a:r>
              <a:rPr lang="en-US" dirty="0" smtClean="0"/>
              <a:t>A tree </a:t>
            </a:r>
            <a:r>
              <a:rPr lang="en-US" dirty="0"/>
              <a:t>structure with base type T is either</a:t>
            </a:r>
          </a:p>
          <a:p>
            <a:r>
              <a:rPr lang="en-US" dirty="0"/>
              <a:t>1. The empty </a:t>
            </a:r>
            <a:r>
              <a:rPr lang="en-US" dirty="0" smtClean="0"/>
              <a:t>structure. N . Wirth</a:t>
            </a:r>
            <a:r>
              <a:rPr lang="en-US" dirty="0"/>
              <a:t>. Algorithms and Data Structures. Oberon version 147</a:t>
            </a:r>
          </a:p>
          <a:p>
            <a:r>
              <a:rPr lang="en-US" dirty="0"/>
              <a:t>2. A node of type T with a finite number of associated disjoint tree structures of base type T, </a:t>
            </a:r>
            <a:r>
              <a:rPr lang="en-US" dirty="0" smtClean="0"/>
              <a:t>called </a:t>
            </a:r>
            <a:r>
              <a:rPr lang="en-US" dirty="0" err="1" smtClean="0"/>
              <a:t>subtrees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Operations on Binary </a:t>
            </a:r>
            <a:r>
              <a:rPr lang="en-US" b="1" dirty="0" smtClean="0"/>
              <a:t>Trees: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tasks that may have to be </a:t>
            </a:r>
            <a:r>
              <a:rPr lang="en-US" dirty="0" err="1"/>
              <a:t>perfomed</a:t>
            </a:r>
            <a:r>
              <a:rPr lang="en-US" dirty="0"/>
              <a:t> on a tree structure; a common one is that </a:t>
            </a:r>
            <a:r>
              <a:rPr lang="en-US" dirty="0" smtClean="0"/>
              <a:t>of executing </a:t>
            </a:r>
            <a:r>
              <a:rPr lang="en-US" dirty="0"/>
              <a:t>a given operation P on each element of the tree</a:t>
            </a:r>
            <a:r>
              <a:rPr lang="en-US" dirty="0" smtClean="0"/>
              <a:t>.</a:t>
            </a:r>
          </a:p>
          <a:p>
            <a:r>
              <a:rPr lang="en-US" dirty="0"/>
              <a:t>P is then understood to be a parameter of </a:t>
            </a:r>
            <a:r>
              <a:rPr lang="en-US" dirty="0" smtClean="0"/>
              <a:t>the more </a:t>
            </a:r>
            <a:r>
              <a:rPr lang="en-US" dirty="0"/>
              <a:t>general task of </a:t>
            </a:r>
            <a:r>
              <a:rPr lang="en-US" dirty="0" err="1"/>
              <a:t>visting</a:t>
            </a:r>
            <a:r>
              <a:rPr lang="en-US" dirty="0"/>
              <a:t> all nodes or, as it is usually called, of tree traversal.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6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Tree </a:t>
            </a:r>
            <a:r>
              <a:rPr lang="en-US" b="1" dirty="0" smtClean="0"/>
              <a:t>Deletion: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now turn to the inverse problem of insertion: deletion. Our task is to define an algorithm for </a:t>
            </a:r>
            <a:r>
              <a:rPr lang="en-US" dirty="0" smtClean="0"/>
              <a:t>deleting, i.e</a:t>
            </a:r>
            <a:r>
              <a:rPr lang="en-US" dirty="0"/>
              <a:t>., removing the node with key x in a tree with ordered keys</a:t>
            </a:r>
            <a:r>
              <a:rPr lang="en-US" dirty="0" smtClean="0"/>
              <a:t>.</a:t>
            </a:r>
          </a:p>
          <a:p>
            <a:r>
              <a:rPr lang="en-US" dirty="0"/>
              <a:t>R</a:t>
            </a:r>
            <a:r>
              <a:rPr lang="en-US" dirty="0" smtClean="0"/>
              <a:t>emoval </a:t>
            </a:r>
            <a:r>
              <a:rPr lang="en-US" dirty="0"/>
              <a:t>of an element is </a:t>
            </a:r>
            <a:r>
              <a:rPr lang="en-US" dirty="0" smtClean="0"/>
              <a:t>not generally </a:t>
            </a:r>
            <a:r>
              <a:rPr lang="en-US" dirty="0"/>
              <a:t>as simple as insertion. It is straightforward if the element to be deleted is a terminal node or </a:t>
            </a:r>
            <a:r>
              <a:rPr lang="en-US" dirty="0" smtClean="0"/>
              <a:t>one with </a:t>
            </a:r>
            <a:r>
              <a:rPr lang="en-US" dirty="0"/>
              <a:t>a single descendant</a:t>
            </a:r>
            <a:r>
              <a:rPr lang="en-US" dirty="0" smtClean="0"/>
              <a:t>.</a:t>
            </a:r>
          </a:p>
          <a:p>
            <a:r>
              <a:rPr lang="en-US" dirty="0"/>
              <a:t>This </a:t>
            </a:r>
            <a:r>
              <a:rPr lang="en-US" dirty="0" smtClean="0"/>
              <a:t>procedure distinguishes </a:t>
            </a:r>
            <a:r>
              <a:rPr lang="en-US" dirty="0"/>
              <a:t>among three cases:</a:t>
            </a:r>
          </a:p>
          <a:p>
            <a:pPr marL="0" indent="0">
              <a:buNone/>
            </a:pPr>
            <a:r>
              <a:rPr lang="en-US" dirty="0" smtClean="0"/>
              <a:t>      1</a:t>
            </a:r>
            <a:r>
              <a:rPr lang="en-US" dirty="0"/>
              <a:t>. There is no component with a key equal to x.</a:t>
            </a:r>
          </a:p>
          <a:p>
            <a:pPr marL="0" indent="0">
              <a:buNone/>
            </a:pPr>
            <a:r>
              <a:rPr lang="en-US" dirty="0" smtClean="0"/>
              <a:t>      2</a:t>
            </a:r>
            <a:r>
              <a:rPr lang="en-US" dirty="0"/>
              <a:t>. The component with key x has at most one </a:t>
            </a:r>
            <a:r>
              <a:rPr lang="en-US" dirty="0" smtClean="0"/>
              <a:t>descendant.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3</a:t>
            </a:r>
            <a:r>
              <a:rPr lang="en-US" dirty="0"/>
              <a:t>. The component with key x has two descendants.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Balanced </a:t>
            </a:r>
            <a:r>
              <a:rPr lang="en-US" b="1" dirty="0" smtClean="0"/>
              <a:t>Trees: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tree is </a:t>
            </a:r>
            <a:r>
              <a:rPr lang="en-US" i="1" dirty="0"/>
              <a:t>balanced </a:t>
            </a:r>
            <a:r>
              <a:rPr lang="en-US" dirty="0"/>
              <a:t>if and only if for every node the heights of its two </a:t>
            </a:r>
            <a:r>
              <a:rPr lang="en-US" dirty="0" err="1"/>
              <a:t>subtrees</a:t>
            </a:r>
            <a:r>
              <a:rPr lang="en-US" dirty="0"/>
              <a:t> differ by at most 1.</a:t>
            </a:r>
          </a:p>
          <a:p>
            <a:r>
              <a:rPr lang="en-US" dirty="0"/>
              <a:t>Trees satisfying this condition are often called AVL-trees (after their inventors</a:t>
            </a:r>
            <a:r>
              <a:rPr lang="en-US" dirty="0" smtClean="0"/>
              <a:t>).</a:t>
            </a:r>
          </a:p>
          <a:p>
            <a:r>
              <a:rPr lang="en-US" dirty="0"/>
              <a:t>The definition is not only simple, but it also leads to a manageable rebalancing procedure and an </a:t>
            </a:r>
            <a:r>
              <a:rPr lang="en-US" dirty="0" smtClean="0"/>
              <a:t>average search </a:t>
            </a:r>
            <a:r>
              <a:rPr lang="en-US" dirty="0"/>
              <a:t>path length practically identical to that of the perfectly balanced tree. The following operations </a:t>
            </a:r>
            <a:r>
              <a:rPr lang="en-US" dirty="0" smtClean="0"/>
              <a:t>can be </a:t>
            </a:r>
            <a:r>
              <a:rPr lang="en-US" dirty="0"/>
              <a:t>performed on balanced trees in O(log n) units of time, even in the worst case:</a:t>
            </a:r>
          </a:p>
          <a:p>
            <a:pPr marL="0" indent="0">
              <a:buNone/>
            </a:pPr>
            <a:r>
              <a:rPr lang="en-US" dirty="0" smtClean="0"/>
              <a:t>     1</a:t>
            </a:r>
            <a:r>
              <a:rPr lang="en-US" dirty="0"/>
              <a:t>. Locate a node with a given key.</a:t>
            </a:r>
          </a:p>
          <a:p>
            <a:pPr marL="0" indent="0">
              <a:buNone/>
            </a:pPr>
            <a:r>
              <a:rPr lang="en-US" dirty="0" smtClean="0"/>
              <a:t>     2</a:t>
            </a:r>
            <a:r>
              <a:rPr lang="en-US" dirty="0"/>
              <a:t>. Insert a node with a given key.</a:t>
            </a:r>
          </a:p>
          <a:p>
            <a:pPr marL="0" indent="0">
              <a:buNone/>
            </a:pPr>
            <a:r>
              <a:rPr lang="en-US" dirty="0" smtClean="0"/>
              <a:t>     3</a:t>
            </a:r>
            <a:r>
              <a:rPr lang="en-US" dirty="0"/>
              <a:t>. Delete the node with a given key.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5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Optimal Search </a:t>
            </a:r>
            <a:r>
              <a:rPr lang="en-US" b="1" dirty="0" smtClean="0"/>
              <a:t>Trees: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cases usually have the characteristic that the keys always remain </a:t>
            </a:r>
            <a:r>
              <a:rPr lang="en-US" dirty="0" smtClean="0"/>
              <a:t>the same</a:t>
            </a:r>
            <a:r>
              <a:rPr lang="en-US" dirty="0"/>
              <a:t>, i.e., the search tree is subjected neither to insertion nor deletion, but retains a constant structure</a:t>
            </a:r>
            <a:r>
              <a:rPr lang="en-US" dirty="0" smtClean="0"/>
              <a:t>.</a:t>
            </a:r>
          </a:p>
          <a:p>
            <a:r>
              <a:rPr lang="en-US" b="1" dirty="0"/>
              <a:t>Collision </a:t>
            </a:r>
            <a:r>
              <a:rPr lang="en-US" b="1" dirty="0" smtClean="0"/>
              <a:t>Handling :</a:t>
            </a:r>
          </a:p>
          <a:p>
            <a:r>
              <a:rPr lang="en-US" dirty="0"/>
              <a:t>If an entry in the table corresponding to a given key turns out not to be the desired item, then a </a:t>
            </a:r>
            <a:r>
              <a:rPr lang="en-US" dirty="0" smtClean="0"/>
              <a:t>collision is </a:t>
            </a:r>
            <a:r>
              <a:rPr lang="en-US" dirty="0"/>
              <a:t>present, i.e., two items have keys mapping onto the same index. A second probe is necessary, </a:t>
            </a:r>
            <a:r>
              <a:rPr lang="en-US" dirty="0" smtClean="0"/>
              <a:t>one based </a:t>
            </a:r>
            <a:r>
              <a:rPr lang="en-US" dirty="0"/>
              <a:t>on an index obtained in a deterministic manner from the given key.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6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257578"/>
            <a:ext cx="10071278" cy="63235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smtClean="0"/>
              <a:t>  THANK </a:t>
            </a:r>
            <a:r>
              <a:rPr lang="en-US" sz="4800" dirty="0" smtClean="0"/>
              <a:t>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183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sz="4000" b="1" dirty="0" smtClean="0"/>
              <a:t>Characteristics of a </a:t>
            </a:r>
            <a:r>
              <a:rPr lang="en-US" sz="4000" b="1" dirty="0" err="1" smtClean="0"/>
              <a:t>DataStructure</a:t>
            </a:r>
            <a:r>
              <a:rPr lang="en-US" sz="4000" b="1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Correctness </a:t>
            </a:r>
            <a:r>
              <a:rPr lang="en-US" dirty="0"/>
              <a:t>− Data structure implementation should implement its interface correctly. </a:t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/>
              <a:t>Time </a:t>
            </a:r>
            <a:r>
              <a:rPr lang="en-US" b="1" dirty="0"/>
              <a:t>Complexity </a:t>
            </a:r>
            <a:r>
              <a:rPr lang="en-US" dirty="0"/>
              <a:t>− Running time or the execution time of operations of data structure must be as small as possible. </a:t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/>
              <a:t>Space </a:t>
            </a:r>
            <a:r>
              <a:rPr lang="en-US" b="1" dirty="0"/>
              <a:t>Complexity </a:t>
            </a:r>
            <a:r>
              <a:rPr lang="en-US" dirty="0"/>
              <a:t>− Memory usage of a data structure operation should be as little as possible. </a:t>
            </a:r>
          </a:p>
        </p:txBody>
      </p:sp>
    </p:spTree>
    <p:extLst>
      <p:ext uri="{BB962C8B-B14F-4D97-AF65-F5344CB8AC3E}">
        <p14:creationId xmlns:p14="http://schemas.microsoft.com/office/powerpoint/2010/main" val="245010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of Data Structure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462" y="1557035"/>
            <a:ext cx="8794659" cy="5030476"/>
          </a:xfrm>
        </p:spPr>
      </p:pic>
    </p:spTree>
    <p:extLst>
      <p:ext uri="{BB962C8B-B14F-4D97-AF65-F5344CB8AC3E}">
        <p14:creationId xmlns:p14="http://schemas.microsoft.com/office/powerpoint/2010/main" val="409263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Algorithm is a step-by-step procedure, which defines a set of instructions to be executed in a certain order to get the desired output. Algorithms are generally created independent of underlying languages, i.e. an algorithm can be implemented in more than one programming language. </a:t>
            </a:r>
            <a:endParaRPr lang="en-US" dirty="0" smtClean="0"/>
          </a:p>
          <a:p>
            <a:r>
              <a:rPr lang="en-US" dirty="0"/>
              <a:t>following are some important categories of algorithms − </a:t>
            </a:r>
          </a:p>
          <a:p>
            <a:r>
              <a:rPr lang="en-US" b="1" dirty="0" smtClean="0"/>
              <a:t>Search  </a:t>
            </a:r>
          </a:p>
          <a:p>
            <a:r>
              <a:rPr lang="en-US" dirty="0" smtClean="0"/>
              <a:t>− </a:t>
            </a:r>
            <a:r>
              <a:rPr lang="en-US" dirty="0"/>
              <a:t>Algorithm to search an item in a data </a:t>
            </a:r>
            <a:r>
              <a:rPr lang="en-US" dirty="0" smtClean="0"/>
              <a:t>structure. </a:t>
            </a:r>
          </a:p>
          <a:p>
            <a:pPr marL="0" indent="0">
              <a:buNone/>
            </a:pPr>
            <a:r>
              <a:rPr lang="en-US" dirty="0" smtClean="0"/>
              <a:t>                      Sort </a:t>
            </a:r>
            <a:r>
              <a:rPr lang="en-US" dirty="0"/>
              <a:t>− Algorithm to sort items in a certain order. </a:t>
            </a:r>
          </a:p>
          <a:p>
            <a:r>
              <a:rPr lang="en-US" b="1" dirty="0" smtClean="0"/>
              <a:t>Insert     </a:t>
            </a:r>
            <a:r>
              <a:rPr lang="en-US" dirty="0" smtClean="0"/>
              <a:t>− </a:t>
            </a:r>
            <a:r>
              <a:rPr lang="en-US" dirty="0"/>
              <a:t>Algorithm to insert item in a data structure. </a:t>
            </a:r>
          </a:p>
          <a:p>
            <a:r>
              <a:rPr lang="en-US" b="1" dirty="0" smtClean="0"/>
              <a:t>Update  </a:t>
            </a:r>
            <a:r>
              <a:rPr lang="en-US" dirty="0" smtClean="0"/>
              <a:t>− </a:t>
            </a:r>
            <a:r>
              <a:rPr lang="en-US" dirty="0"/>
              <a:t>Algorithm to update an existing item in a data structure. </a:t>
            </a:r>
          </a:p>
          <a:p>
            <a:r>
              <a:rPr lang="en-US" b="1" dirty="0" smtClean="0"/>
              <a:t>Delete   </a:t>
            </a:r>
            <a:r>
              <a:rPr lang="en-US" dirty="0" smtClean="0"/>
              <a:t>− </a:t>
            </a:r>
            <a:r>
              <a:rPr lang="en-US" dirty="0"/>
              <a:t>Algorithm to delete an existing item from a data structure.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an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Unambiguous </a:t>
            </a:r>
            <a:r>
              <a:rPr lang="en-US" dirty="0"/>
              <a:t>− Algorithm should be clear and unambiguous. Each of its steps (or phases), and their inputs/outputs should be clear and must lead to only one meaning. </a:t>
            </a:r>
          </a:p>
          <a:p>
            <a:r>
              <a:rPr lang="en-US" b="1" dirty="0" smtClean="0"/>
              <a:t>Input </a:t>
            </a:r>
            <a:r>
              <a:rPr lang="en-US" dirty="0"/>
              <a:t>− An algorithm should have 0 or more well-defined inputs. </a:t>
            </a:r>
          </a:p>
          <a:p>
            <a:r>
              <a:rPr lang="en-US" b="1" dirty="0" smtClean="0"/>
              <a:t>Output </a:t>
            </a:r>
            <a:r>
              <a:rPr lang="en-US" dirty="0"/>
              <a:t>− An algorithm should have 1 or more well-defined outputs, and should match the desired output. </a:t>
            </a:r>
          </a:p>
          <a:p>
            <a:r>
              <a:rPr lang="en-US" b="1" dirty="0" smtClean="0"/>
              <a:t>Finiteness </a:t>
            </a:r>
            <a:r>
              <a:rPr lang="en-US" dirty="0"/>
              <a:t>− Algorithms must terminate after a finite number of steps. </a:t>
            </a:r>
          </a:p>
          <a:p>
            <a:r>
              <a:rPr lang="en-US" b="1" dirty="0" smtClean="0"/>
              <a:t>Feasibility </a:t>
            </a:r>
            <a:r>
              <a:rPr lang="en-US" dirty="0"/>
              <a:t>− Should be feasible with the available resources. </a:t>
            </a:r>
          </a:p>
          <a:p>
            <a:r>
              <a:rPr lang="en-US" b="1" dirty="0" smtClean="0"/>
              <a:t>Independent </a:t>
            </a:r>
            <a:r>
              <a:rPr lang="en-US" dirty="0"/>
              <a:t>− An algorithm should have step-by-step directions, which should be independent of any programming code.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modern digital computer was invented and intended as a device that should facilitate and speed up</a:t>
            </a:r>
          </a:p>
          <a:p>
            <a:pPr marL="0" indent="0">
              <a:buNone/>
            </a:pPr>
            <a:r>
              <a:rPr lang="en-US" dirty="0" smtClean="0"/>
              <a:t>complicated and time-consuming computations. In the majority of applications its capability to store and</a:t>
            </a:r>
          </a:p>
          <a:p>
            <a:pPr marL="0" indent="0">
              <a:buNone/>
            </a:pPr>
            <a:r>
              <a:rPr lang="en-US" dirty="0" smtClean="0"/>
              <a:t>access large amounts of information plays the dominant part and is considered to be its primary</a:t>
            </a:r>
          </a:p>
          <a:p>
            <a:pPr marL="0" indent="0">
              <a:buNone/>
            </a:pPr>
            <a:r>
              <a:rPr lang="en-US" dirty="0" smtClean="0"/>
              <a:t>characteristic, and its ability to compute, i.e., to calculate, to perform arithmetic, has </a:t>
            </a:r>
            <a:r>
              <a:rPr lang="en-US" dirty="0" err="1" smtClean="0"/>
              <a:t>inmany</a:t>
            </a:r>
            <a:r>
              <a:rPr lang="en-US" dirty="0" smtClean="0"/>
              <a:t> cases become</a:t>
            </a:r>
          </a:p>
          <a:p>
            <a:pPr marL="0" indent="0">
              <a:buNone/>
            </a:pPr>
            <a:r>
              <a:rPr lang="en-US" dirty="0" smtClean="0"/>
              <a:t>almost irrelevant.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Standard Primitive </a:t>
            </a:r>
            <a:r>
              <a:rPr lang="en-US" b="1" dirty="0" smtClean="0"/>
              <a:t>Types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primitive types are those types that are available on most computers as built-in features. </a:t>
            </a:r>
            <a:r>
              <a:rPr lang="en-US" dirty="0" smtClean="0"/>
              <a:t>They include </a:t>
            </a:r>
            <a:r>
              <a:rPr lang="en-US" dirty="0"/>
              <a:t>the whole numbers, the logical truth values, and a set of printable characters</a:t>
            </a:r>
            <a:r>
              <a:rPr lang="en-US" dirty="0" smtClean="0"/>
              <a:t>.</a:t>
            </a:r>
          </a:p>
          <a:p>
            <a:r>
              <a:rPr lang="en-US" dirty="0"/>
              <a:t>We </a:t>
            </a:r>
            <a:r>
              <a:rPr lang="en-US" dirty="0" smtClean="0"/>
              <a:t>denote these </a:t>
            </a:r>
            <a:r>
              <a:rPr lang="en-US" dirty="0"/>
              <a:t>types by the identifiers</a:t>
            </a:r>
          </a:p>
          <a:p>
            <a:r>
              <a:rPr lang="en-US" b="1" dirty="0"/>
              <a:t>INTEGER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REAL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BOOLEAN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CHAR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SET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16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3" y="128788"/>
            <a:ext cx="10097037" cy="65682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type </a:t>
            </a:r>
            <a:r>
              <a:rPr lang="en-US" b="1" dirty="0" smtClean="0"/>
              <a:t>INTEGER:</a:t>
            </a:r>
            <a:endParaRPr lang="en-US" b="1" dirty="0"/>
          </a:p>
          <a:p>
            <a:r>
              <a:rPr lang="en-US" dirty="0"/>
              <a:t>The type INTEGER comprises a subset of the whole numbers whose size may vary among individual</a:t>
            </a:r>
          </a:p>
          <a:p>
            <a:r>
              <a:rPr lang="en-US" dirty="0"/>
              <a:t>computer systems. If a computer uses n its to represent an integer in two's complement notation, then the</a:t>
            </a:r>
          </a:p>
          <a:p>
            <a:r>
              <a:rPr lang="en-US" dirty="0"/>
              <a:t>admissible values x must satisfy -2n-1 £ x &lt; 2n-1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The type </a:t>
            </a:r>
            <a:r>
              <a:rPr lang="en-US" b="1" dirty="0" smtClean="0"/>
              <a:t>BOOLEAN:  </a:t>
            </a:r>
          </a:p>
          <a:p>
            <a:r>
              <a:rPr lang="en-US" dirty="0"/>
              <a:t>The two values of the standard type BOOLEAN are denoted by the identifiers TRUE and FALSE</a:t>
            </a:r>
            <a:r>
              <a:rPr lang="en-US" dirty="0" smtClean="0"/>
              <a:t>.</a:t>
            </a:r>
          </a:p>
          <a:p>
            <a:r>
              <a:rPr lang="en-US" dirty="0"/>
              <a:t>The logical conjunction is denoted by the symbol &amp;, the logical disjunction by OR, and negation by </a:t>
            </a:r>
            <a:r>
              <a:rPr lang="en-US" dirty="0" smtClean="0"/>
              <a:t>"~". Note </a:t>
            </a:r>
            <a:r>
              <a:rPr lang="en-US" dirty="0"/>
              <a:t>that comparisons are operations yielding a result of type BOOLEAN</a:t>
            </a:r>
            <a:r>
              <a:rPr lang="en-US" dirty="0" smtClean="0"/>
              <a:t>.</a:t>
            </a:r>
          </a:p>
          <a:p>
            <a:r>
              <a:rPr lang="en-US" dirty="0"/>
              <a:t>For instance, given Boolean variables p and q and integer variables x = 5, y = 8, z = 10, </a:t>
            </a:r>
            <a:r>
              <a:rPr lang="en-US" dirty="0" err="1" smtClean="0"/>
              <a:t>thetwo</a:t>
            </a:r>
            <a:r>
              <a:rPr lang="en-US" dirty="0" smtClean="0"/>
              <a:t> </a:t>
            </a:r>
            <a:r>
              <a:rPr lang="en-US" dirty="0"/>
              <a:t>assignments</a:t>
            </a:r>
          </a:p>
          <a:p>
            <a:r>
              <a:rPr lang="en-US" dirty="0"/>
              <a:t>p := x = y</a:t>
            </a:r>
          </a:p>
          <a:p>
            <a:r>
              <a:rPr lang="es-ES" dirty="0"/>
              <a:t>q := (x £ y) &amp; (y &lt; z)</a:t>
            </a:r>
          </a:p>
          <a:p>
            <a:r>
              <a:rPr lang="en-US" dirty="0"/>
              <a:t>yield p = FALSE and q = TRUE.</a:t>
            </a:r>
          </a:p>
          <a:p>
            <a:r>
              <a:rPr lang="en-US" dirty="0"/>
              <a:t>p </a:t>
            </a:r>
            <a:r>
              <a:rPr lang="en-US" dirty="0" smtClean="0"/>
              <a:t>        q          p </a:t>
            </a:r>
            <a:r>
              <a:rPr lang="en-US" dirty="0"/>
              <a:t>OR q </a:t>
            </a:r>
            <a:r>
              <a:rPr lang="en-US" dirty="0" smtClean="0"/>
              <a:t>   p </a:t>
            </a:r>
            <a:r>
              <a:rPr lang="en-US" dirty="0"/>
              <a:t>&amp; </a:t>
            </a:r>
            <a:r>
              <a:rPr lang="en-US" dirty="0" smtClean="0"/>
              <a:t>q    </a:t>
            </a:r>
            <a:r>
              <a:rPr lang="en-US" dirty="0"/>
              <a:t>~p</a:t>
            </a:r>
          </a:p>
          <a:p>
            <a:pPr marL="0" indent="0">
              <a:buNone/>
            </a:pPr>
            <a:r>
              <a:rPr lang="en-US" dirty="0" smtClean="0"/>
              <a:t>      TRUE    </a:t>
            </a:r>
            <a:r>
              <a:rPr lang="en-US" dirty="0" err="1"/>
              <a:t>TRUE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TRUE</a:t>
            </a:r>
            <a:r>
              <a:rPr lang="en-US" dirty="0" smtClean="0"/>
              <a:t>       </a:t>
            </a:r>
            <a:r>
              <a:rPr lang="en-US" dirty="0" err="1" smtClean="0"/>
              <a:t>TRUE</a:t>
            </a:r>
            <a:r>
              <a:rPr lang="en-US" dirty="0" smtClean="0"/>
              <a:t>     FALSE</a:t>
            </a:r>
            <a:endParaRPr lang="en-US" dirty="0"/>
          </a:p>
          <a:p>
            <a:pPr marL="0" indent="0">
              <a:buNone/>
            </a:pPr>
            <a:r>
              <a:rPr lang="da-DK" dirty="0" smtClean="0"/>
              <a:t>      TRUE    FALSE   TRUE       FALSE   </a:t>
            </a:r>
            <a:r>
              <a:rPr lang="da-DK" dirty="0"/>
              <a:t>FALSE</a:t>
            </a:r>
          </a:p>
          <a:p>
            <a:pPr marL="0" indent="0">
              <a:buNone/>
            </a:pPr>
            <a:r>
              <a:rPr lang="da-DK" dirty="0" smtClean="0"/>
              <a:t>      FALSE  TRUE     TRUE       FALSE   TRUE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FALSE  FALSE   FALSE      FALSE  TRUE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278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105</TotalTime>
  <Words>2622</Words>
  <Application>Microsoft Office PowerPoint</Application>
  <PresentationFormat>Widescreen</PresentationFormat>
  <Paragraphs>169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Ion</vt:lpstr>
      <vt:lpstr>Data Structrue</vt:lpstr>
      <vt:lpstr>Basics </vt:lpstr>
      <vt:lpstr>Characteristics of a DataStructure  </vt:lpstr>
      <vt:lpstr>Introduction of Data Structure</vt:lpstr>
      <vt:lpstr>Algorithm </vt:lpstr>
      <vt:lpstr>Characteristics of an Algorithm </vt:lpstr>
      <vt:lpstr>Fundamental Data Structures</vt:lpstr>
      <vt:lpstr>Standard Primitive Types  </vt:lpstr>
      <vt:lpstr>PowerPoint Presentation</vt:lpstr>
      <vt:lpstr>PowerPoint Presentation</vt:lpstr>
      <vt:lpstr>The Array Structure</vt:lpstr>
      <vt:lpstr>The Record Structure</vt:lpstr>
      <vt:lpstr>Representation Of Arrays, Records, And Sets:</vt:lpstr>
      <vt:lpstr>Representation of Arrays</vt:lpstr>
      <vt:lpstr>Representation of Sets</vt:lpstr>
      <vt:lpstr>Searching</vt:lpstr>
      <vt:lpstr>PowerPoint Presentation</vt:lpstr>
      <vt:lpstr>Recursive Algorithms:</vt:lpstr>
      <vt:lpstr>Two Examples of Recursive Programs:</vt:lpstr>
      <vt:lpstr>Backtracking Algorithms:</vt:lpstr>
      <vt:lpstr>Dynamic Information Structures:</vt:lpstr>
      <vt:lpstr>Pointers:</vt:lpstr>
      <vt:lpstr>Linear Lists:</vt:lpstr>
      <vt:lpstr>Tree Structures:</vt:lpstr>
      <vt:lpstr>Basic Operations on Binary Trees:</vt:lpstr>
      <vt:lpstr>Tree Deletion:</vt:lpstr>
      <vt:lpstr>Balanced Trees:</vt:lpstr>
      <vt:lpstr>Optimal Search Trees: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Structrue</dc:title>
  <dc:creator>NaveenSelvin</dc:creator>
  <cp:lastModifiedBy>NaveenSelvin</cp:lastModifiedBy>
  <cp:revision>12</cp:revision>
  <dcterms:created xsi:type="dcterms:W3CDTF">2018-06-27T03:13:54Z</dcterms:created>
  <dcterms:modified xsi:type="dcterms:W3CDTF">2018-06-27T04:59:51Z</dcterms:modified>
</cp:coreProperties>
</file>